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C0D63-C1CA-428D-8C87-8466F7855251}" type="datetimeFigureOut">
              <a:rPr lang="en-US" smtClean="0"/>
              <a:t>12/11/2018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26A408-160B-446F-B646-5759E33D883B}" type="slidenum">
              <a:rPr lang="en-US" smtClean="0"/>
              <a:t>‹#›</a:t>
            </a:fld>
            <a:endParaRPr lang="en-US"/>
          </a:p>
        </p:txBody>
      </p:sp>
    </p:spTree>
    <p:extLst>
      <p:ext uri="{BB962C8B-B14F-4D97-AF65-F5344CB8AC3E}">
        <p14:creationId xmlns:p14="http://schemas.microsoft.com/office/powerpoint/2010/main" val="354903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8FBA7-4EB5-4AC1-9AE0-E4D3A8CAFC8B}" type="slidenum">
              <a:rPr lang="en-US" smtClean="0"/>
              <a:t>9</a:t>
            </a:fld>
            <a:endParaRPr lang="en-US"/>
          </a:p>
        </p:txBody>
      </p:sp>
    </p:spTree>
    <p:extLst>
      <p:ext uri="{BB962C8B-B14F-4D97-AF65-F5344CB8AC3E}">
        <p14:creationId xmlns:p14="http://schemas.microsoft.com/office/powerpoint/2010/main" val="1914236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8FBA7-4EB5-4AC1-9AE0-E4D3A8CAFC8B}" type="slidenum">
              <a:rPr lang="en-US" smtClean="0"/>
              <a:t>10</a:t>
            </a:fld>
            <a:endParaRPr lang="en-US"/>
          </a:p>
        </p:txBody>
      </p:sp>
    </p:spTree>
    <p:extLst>
      <p:ext uri="{BB962C8B-B14F-4D97-AF65-F5344CB8AC3E}">
        <p14:creationId xmlns:p14="http://schemas.microsoft.com/office/powerpoint/2010/main" val="979098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21EBFA-B1D2-461A-94CD-7E4B581942F2}" type="datetimeFigureOut">
              <a:rPr lang="en-US" smtClean="0"/>
              <a:t>12/11/2018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A9C948-FDF9-435D-A8D0-9863E0A40BA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A9C948-FDF9-435D-A8D0-9863E0A40B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A9C948-FDF9-435D-A8D0-9863E0A40B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A9C948-FDF9-435D-A8D0-9863E0A40BA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A9C948-FDF9-435D-A8D0-9863E0A40BA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A9C948-FDF9-435D-A8D0-9863E0A40BA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2A9C948-FDF9-435D-A8D0-9863E0A40BA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2A9C948-FDF9-435D-A8D0-9863E0A40BA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21EBFA-B1D2-461A-94CD-7E4B581942F2}" type="datetimeFigureOut">
              <a:rPr lang="en-US" smtClean="0"/>
              <a:t>12/11/2018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2A9C948-FDF9-435D-A8D0-9863E0A40B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21EBFA-B1D2-461A-94CD-7E4B581942F2}"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A9C948-FDF9-435D-A8D0-9863E0A40BA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21EBFA-B1D2-461A-94CD-7E4B581942F2}" type="datetimeFigureOut">
              <a:rPr lang="en-US" smtClean="0"/>
              <a:t>12/11/2018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A9C948-FDF9-435D-A8D0-9863E0A40BA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21EBFA-B1D2-461A-94CD-7E4B581942F2}" type="datetimeFigureOut">
              <a:rPr lang="en-US" smtClean="0"/>
              <a:t>12/11/2018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A9C948-FDF9-435D-A8D0-9863E0A40B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Industrial Engineering</a:t>
            </a:r>
            <a:br>
              <a:rPr lang="en-US" dirty="0"/>
            </a:br>
            <a:r>
              <a:rPr lang="en-US" dirty="0"/>
              <a:t>&amp; Management</a:t>
            </a:r>
            <a:br>
              <a:rPr lang="en-US" dirty="0"/>
            </a:br>
            <a:r>
              <a:rPr lang="en-US" dirty="0" smtClean="0"/>
              <a:t>lesson(4</a:t>
            </a:r>
            <a:r>
              <a:rPr lang="en-US" dirty="0" smtClean="0"/>
              <a:t>)</a:t>
            </a:r>
            <a:endParaRPr lang="en-US" dirty="0"/>
          </a:p>
        </p:txBody>
      </p:sp>
    </p:spTree>
    <p:extLst>
      <p:ext uri="{BB962C8B-B14F-4D97-AF65-F5344CB8AC3E}">
        <p14:creationId xmlns:p14="http://schemas.microsoft.com/office/powerpoint/2010/main" val="4200188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0000" lnSpcReduction="20000"/>
          </a:bodyPr>
          <a:lstStyle/>
          <a:p>
            <a:pPr marL="109728" indent="0">
              <a:buNone/>
            </a:pPr>
            <a:r>
              <a:rPr lang="en-US" b="1" dirty="0"/>
              <a:t>5- </a:t>
            </a:r>
            <a:r>
              <a:rPr lang="en-US" dirty="0"/>
              <a:t>Division of </a:t>
            </a:r>
            <a:r>
              <a:rPr lang="en-US" dirty="0" err="1"/>
              <a:t>labour</a:t>
            </a:r>
            <a:r>
              <a:rPr lang="en-US" dirty="0"/>
              <a:t>. The management should be in a position to properly divide the available man-power in such a way that there is no wastage or there is no over-lapping</a:t>
            </a:r>
            <a:r>
              <a:rPr lang="en-US" dirty="0" smtClean="0"/>
              <a:t>.</a:t>
            </a:r>
          </a:p>
          <a:p>
            <a:pPr marL="109728" indent="0">
              <a:buNone/>
            </a:pPr>
            <a:endParaRPr lang="en-US" dirty="0"/>
          </a:p>
          <a:p>
            <a:pPr marL="109728" indent="0">
              <a:buNone/>
            </a:pPr>
            <a:r>
              <a:rPr lang="en-US" b="1" dirty="0"/>
              <a:t>6- </a:t>
            </a:r>
            <a:r>
              <a:rPr lang="en-US" dirty="0"/>
              <a:t>No wastage. Good management is expected to avoid wastage as far as possible, whether it may be human resource or material. It should see that money is spent in such a way that maximum profits are available to the industry</a:t>
            </a:r>
            <a:r>
              <a:rPr lang="en-US" dirty="0" smtClean="0"/>
              <a:t>.</a:t>
            </a:r>
          </a:p>
          <a:p>
            <a:pPr marL="109728" indent="0">
              <a:buNone/>
            </a:pPr>
            <a:endParaRPr lang="en-US" dirty="0"/>
          </a:p>
          <a:p>
            <a:pPr marL="109728" indent="0">
              <a:buNone/>
            </a:pPr>
            <a:r>
              <a:rPr lang="en-US" b="1" dirty="0"/>
              <a:t>7- </a:t>
            </a:r>
            <a:r>
              <a:rPr lang="en-US" dirty="0"/>
              <a:t>Proper control. Good management is supposed to exercise discipline and controls over employees and over –expenditure</a:t>
            </a:r>
            <a:r>
              <a:rPr lang="en-US" dirty="0" smtClean="0"/>
              <a:t>.</a:t>
            </a:r>
          </a:p>
          <a:p>
            <a:pPr marL="109728" indent="0">
              <a:buNone/>
            </a:pPr>
            <a:endParaRPr lang="en-US" dirty="0"/>
          </a:p>
          <a:p>
            <a:pPr marL="109728" indent="0">
              <a:buNone/>
            </a:pPr>
            <a:r>
              <a:rPr lang="en-US" b="1" dirty="0"/>
              <a:t>8- </a:t>
            </a:r>
            <a:r>
              <a:rPr lang="en-US" dirty="0"/>
              <a:t>Stress on training. Management should ensure that the employees at all the levels got refresher and in service training to keep their knowledge up to date</a:t>
            </a:r>
            <a:r>
              <a:rPr lang="en-US" dirty="0" smtClean="0"/>
              <a:t>.</a:t>
            </a:r>
          </a:p>
          <a:p>
            <a:pPr marL="109728" indent="0">
              <a:buNone/>
            </a:pPr>
            <a:endParaRPr lang="en-US" dirty="0"/>
          </a:p>
          <a:p>
            <a:pPr marL="109728" indent="0">
              <a:buNone/>
            </a:pPr>
            <a:r>
              <a:rPr lang="en-US" b="1" dirty="0"/>
              <a:t>9- </a:t>
            </a:r>
            <a:r>
              <a:rPr lang="en-US" dirty="0"/>
              <a:t>Contacts with the employees. Employees are the life and blood of an organization. Hence management should have both formal and informal contacts with the employees.</a:t>
            </a:r>
          </a:p>
        </p:txBody>
      </p:sp>
      <p:sp>
        <p:nvSpPr>
          <p:cNvPr id="4" name="Slide Number Placeholder 3"/>
          <p:cNvSpPr>
            <a:spLocks noGrp="1"/>
          </p:cNvSpPr>
          <p:nvPr>
            <p:ph type="sldNum" sz="quarter" idx="12"/>
          </p:nvPr>
        </p:nvSpPr>
        <p:spPr/>
        <p:txBody>
          <a:bodyPr/>
          <a:lstStyle/>
          <a:p>
            <a:fld id="{791BBA91-D9FC-47CC-913E-E61311D3F80C}" type="slidenum">
              <a:rPr lang="en-US" smtClean="0"/>
              <a:t>10</a:t>
            </a:fld>
            <a:endParaRPr lang="en-US"/>
          </a:p>
        </p:txBody>
      </p:sp>
    </p:spTree>
    <p:extLst>
      <p:ext uri="{BB962C8B-B14F-4D97-AF65-F5344CB8AC3E}">
        <p14:creationId xmlns:p14="http://schemas.microsoft.com/office/powerpoint/2010/main" val="2779897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6933974"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91BBA91-D9FC-47CC-913E-E61311D3F80C}" type="slidenum">
              <a:rPr lang="en-US" smtClean="0"/>
              <a:t>11</a:t>
            </a:fld>
            <a:endParaRPr lang="en-US"/>
          </a:p>
        </p:txBody>
      </p:sp>
      <p:sp>
        <p:nvSpPr>
          <p:cNvPr id="6" name="Rectangle 5"/>
          <p:cNvSpPr/>
          <p:nvPr/>
        </p:nvSpPr>
        <p:spPr>
          <a:xfrm>
            <a:off x="2057400" y="5715000"/>
            <a:ext cx="6477000" cy="369332"/>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FIG-5 Functions of industrial / production management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689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7924800" cy="3629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791BBA91-D9FC-47CC-913E-E61311D3F80C}" type="slidenum">
              <a:rPr lang="en-US" smtClean="0"/>
              <a:t>2</a:t>
            </a:fld>
            <a:endParaRPr lang="en-US"/>
          </a:p>
        </p:txBody>
      </p:sp>
      <p:sp>
        <p:nvSpPr>
          <p:cNvPr id="5" name="Rectangle 4"/>
          <p:cNvSpPr/>
          <p:nvPr/>
        </p:nvSpPr>
        <p:spPr>
          <a:xfrm>
            <a:off x="2057400" y="5181600"/>
            <a:ext cx="4572000" cy="646331"/>
          </a:xfrm>
          <a:prstGeom prst="rect">
            <a:avLst/>
          </a:prstGeom>
        </p:spPr>
        <p:txBody>
          <a:bodyPr>
            <a:spAutoFit/>
          </a:bodyPr>
          <a:lstStyle/>
          <a:p>
            <a:r>
              <a:rPr lang="en-US" dirty="0"/>
              <a:t>FIG-3 Conceptual </a:t>
            </a:r>
            <a:r>
              <a:rPr lang="en-US" dirty="0" smtClean="0"/>
              <a:t>model </a:t>
            </a:r>
            <a:r>
              <a:rPr lang="en-US" dirty="0"/>
              <a:t>of production management</a:t>
            </a:r>
          </a:p>
        </p:txBody>
      </p:sp>
    </p:spTree>
    <p:extLst>
      <p:ext uri="{BB962C8B-B14F-4D97-AF65-F5344CB8AC3E}">
        <p14:creationId xmlns:p14="http://schemas.microsoft.com/office/powerpoint/2010/main" val="3970950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 systems model of the organization has several sub-systems as shown in the below figure. </a:t>
            </a:r>
            <a:endParaRPr lang="en-US" dirty="0" smtClean="0"/>
          </a:p>
          <a:p>
            <a:r>
              <a:rPr lang="en-US" dirty="0" smtClean="0"/>
              <a:t>Any </a:t>
            </a:r>
            <a:r>
              <a:rPr lang="en-US" dirty="0"/>
              <a:t>business organization has finance, marketing, accounting, personnel, engineering, purchasing, and distribution systems besides operations system. </a:t>
            </a:r>
            <a:endParaRPr lang="en-US" dirty="0" smtClean="0"/>
          </a:p>
          <a:p>
            <a:r>
              <a:rPr lang="en-US" dirty="0" smtClean="0"/>
              <a:t>All </a:t>
            </a:r>
            <a:r>
              <a:rPr lang="en-US" dirty="0"/>
              <a:t>these systems are interrelated to one another in many ways.</a:t>
            </a:r>
          </a:p>
        </p:txBody>
      </p:sp>
      <p:sp>
        <p:nvSpPr>
          <p:cNvPr id="5" name="Slide Number Placeholder 4"/>
          <p:cNvSpPr>
            <a:spLocks noGrp="1"/>
          </p:cNvSpPr>
          <p:nvPr>
            <p:ph type="sldNum" sz="quarter" idx="12"/>
          </p:nvPr>
        </p:nvSpPr>
        <p:spPr/>
        <p:txBody>
          <a:bodyPr/>
          <a:lstStyle/>
          <a:p>
            <a:fld id="{791BBA91-D9FC-47CC-913E-E61311D3F80C}" type="slidenum">
              <a:rPr lang="en-US" smtClean="0"/>
              <a:t>3</a:t>
            </a:fld>
            <a:endParaRPr lang="en-US"/>
          </a:p>
        </p:txBody>
      </p:sp>
    </p:spTree>
    <p:extLst>
      <p:ext uri="{BB962C8B-B14F-4D97-AF65-F5344CB8AC3E}">
        <p14:creationId xmlns:p14="http://schemas.microsoft.com/office/powerpoint/2010/main" val="931754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990600"/>
            <a:ext cx="7705725" cy="3571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r>
              <a:rPr lang="en-US" smtClean="0"/>
              <a:t>1</a:t>
            </a:r>
            <a:endParaRPr lang="en-US"/>
          </a:p>
        </p:txBody>
      </p:sp>
      <p:sp>
        <p:nvSpPr>
          <p:cNvPr id="4" name="Slide Number Placeholder 3"/>
          <p:cNvSpPr>
            <a:spLocks noGrp="1"/>
          </p:cNvSpPr>
          <p:nvPr>
            <p:ph type="sldNum" sz="quarter" idx="12"/>
          </p:nvPr>
        </p:nvSpPr>
        <p:spPr/>
        <p:txBody>
          <a:bodyPr/>
          <a:lstStyle/>
          <a:p>
            <a:fld id="{791BBA91-D9FC-47CC-913E-E61311D3F80C}" type="slidenum">
              <a:rPr lang="en-US" smtClean="0"/>
              <a:t>4</a:t>
            </a:fld>
            <a:endParaRPr lang="en-US"/>
          </a:p>
        </p:txBody>
      </p:sp>
      <p:sp>
        <p:nvSpPr>
          <p:cNvPr id="7" name="Rectangle 6"/>
          <p:cNvSpPr/>
          <p:nvPr/>
        </p:nvSpPr>
        <p:spPr>
          <a:xfrm>
            <a:off x="1295400" y="4876800"/>
            <a:ext cx="6400800" cy="646331"/>
          </a:xfrm>
          <a:prstGeom prst="rect">
            <a:avLst/>
          </a:prstGeom>
        </p:spPr>
        <p:txBody>
          <a:bodyPr wrap="square">
            <a:spAutoFit/>
          </a:bodyPr>
          <a:lstStyle/>
          <a:p>
            <a:r>
              <a:rPr lang="en-US" b="1" dirty="0" smtClean="0">
                <a:latin typeface="Times New Roman" panose="02020603050405020304" pitchFamily="18" charset="0"/>
                <a:cs typeface="Times New Roman" panose="02020603050405020304" pitchFamily="18" charset="0"/>
              </a:rPr>
              <a:t>Figure (3) A </a:t>
            </a:r>
            <a:r>
              <a:rPr lang="en-US" b="1" dirty="0">
                <a:latin typeface="Times New Roman" panose="02020603050405020304" pitchFamily="18" charset="0"/>
                <a:cs typeface="Times New Roman" panose="02020603050405020304" pitchFamily="18" charset="0"/>
              </a:rPr>
              <a:t>systems view of a business organization indicating its sub-systems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7612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dirty="0"/>
              <a:t>Production Competitiveness </a:t>
            </a:r>
            <a:r>
              <a:rPr lang="en-US" b="1" dirty="0" smtClean="0"/>
              <a:t>in </a:t>
            </a:r>
            <a:r>
              <a:rPr lang="en-US" b="1" dirty="0"/>
              <a:t>function</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5</a:t>
            </a:fld>
            <a:endParaRPr lang="en-US"/>
          </a:p>
        </p:txBody>
      </p:sp>
      <p:sp>
        <p:nvSpPr>
          <p:cNvPr id="6" name="Rectangle 5"/>
          <p:cNvSpPr/>
          <p:nvPr/>
        </p:nvSpPr>
        <p:spPr>
          <a:xfrm>
            <a:off x="1219200" y="2743200"/>
            <a:ext cx="6629400" cy="2308324"/>
          </a:xfrm>
          <a:prstGeom prst="rect">
            <a:avLst/>
          </a:prstGeom>
        </p:spPr>
        <p:txBody>
          <a:bodyPr wrap="square">
            <a:spAutoFit/>
          </a:bodyPr>
          <a:lstStyle/>
          <a:p>
            <a:r>
              <a:rPr lang="en-US" dirty="0"/>
              <a:t>In order to compete in the global market, there are four dimensions of competitiveness that measure the effectiveness of the production function. These four dimensions are:</a:t>
            </a:r>
          </a:p>
          <a:p>
            <a:r>
              <a:rPr lang="en-US" b="1" dirty="0"/>
              <a:t>1. </a:t>
            </a:r>
            <a:r>
              <a:rPr lang="en-US" dirty="0"/>
              <a:t>Cost</a:t>
            </a:r>
          </a:p>
          <a:p>
            <a:r>
              <a:rPr lang="en-US" b="1" dirty="0"/>
              <a:t>2. </a:t>
            </a:r>
            <a:r>
              <a:rPr lang="en-US" dirty="0"/>
              <a:t>Quality</a:t>
            </a:r>
          </a:p>
          <a:p>
            <a:r>
              <a:rPr lang="en-US" b="1" dirty="0"/>
              <a:t>3. </a:t>
            </a:r>
            <a:r>
              <a:rPr lang="en-US" dirty="0"/>
              <a:t>Dependability as a supplier </a:t>
            </a:r>
            <a:endParaRPr lang="en-US" dirty="0" smtClean="0"/>
          </a:p>
          <a:p>
            <a:r>
              <a:rPr lang="en-US" b="1" dirty="0" smtClean="0"/>
              <a:t>4</a:t>
            </a:r>
            <a:r>
              <a:rPr lang="en-US" b="1" dirty="0"/>
              <a:t>. </a:t>
            </a:r>
            <a:r>
              <a:rPr lang="en-US" dirty="0"/>
              <a:t>Flexibility</a:t>
            </a:r>
          </a:p>
        </p:txBody>
      </p:sp>
    </p:spTree>
    <p:extLst>
      <p:ext uri="{BB962C8B-B14F-4D97-AF65-F5344CB8AC3E}">
        <p14:creationId xmlns:p14="http://schemas.microsoft.com/office/powerpoint/2010/main" val="2491796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70000" lnSpcReduction="20000"/>
          </a:bodyPr>
          <a:lstStyle/>
          <a:p>
            <a:pPr marL="109728" indent="0">
              <a:buNone/>
            </a:pPr>
            <a:r>
              <a:rPr lang="en-US" dirty="0">
                <a:solidFill>
                  <a:srgbClr val="FF0000"/>
                </a:solidFill>
              </a:rPr>
              <a:t>1-Cost</a:t>
            </a:r>
            <a:r>
              <a:rPr lang="en-US" dirty="0"/>
              <a:t> :-Price is an important weapon used in the competitive market place. Profitability is also related to the difference between price and cost. Therefore, in order to compete on the basis of price, operations function must be capable of producing at low </a:t>
            </a:r>
            <a:r>
              <a:rPr lang="en-US" dirty="0" smtClean="0"/>
              <a:t>cost</a:t>
            </a:r>
          </a:p>
          <a:p>
            <a:pPr marL="109728" indent="0">
              <a:buNone/>
            </a:pPr>
            <a:endParaRPr lang="en-US" dirty="0"/>
          </a:p>
          <a:p>
            <a:pPr marL="109728" indent="0">
              <a:buNone/>
            </a:pPr>
            <a:r>
              <a:rPr lang="en-US" dirty="0">
                <a:solidFill>
                  <a:srgbClr val="FF0000"/>
                </a:solidFill>
              </a:rPr>
              <a:t>2-Quality</a:t>
            </a:r>
            <a:r>
              <a:rPr lang="en-US" dirty="0"/>
              <a:t> :-Due to Japanese concept of quality and dominance of Japanese market in consumer electronics, automobiles, steel, machine tools etc., more attention is being paid now-a-days on quality</a:t>
            </a:r>
            <a:r>
              <a:rPr lang="en-US" dirty="0" smtClean="0"/>
              <a:t>.</a:t>
            </a:r>
          </a:p>
          <a:p>
            <a:pPr marL="109728" indent="0">
              <a:buNone/>
            </a:pPr>
            <a:endParaRPr lang="en-US" dirty="0"/>
          </a:p>
          <a:p>
            <a:pPr marL="109728" indent="0">
              <a:buNone/>
            </a:pPr>
            <a:r>
              <a:rPr lang="en-US" dirty="0">
                <a:solidFill>
                  <a:srgbClr val="FF0000"/>
                </a:solidFill>
              </a:rPr>
              <a:t>3- Dependability </a:t>
            </a:r>
            <a:r>
              <a:rPr lang="en-US" dirty="0"/>
              <a:t>as a supplier Dependability of supply of off-the-shelf availability is considered as a strong favorable point in competitive market for an organization. Customers, </a:t>
            </a:r>
            <a:r>
              <a:rPr lang="en-US" dirty="0" err="1" smtClean="0"/>
              <a:t>sometimes,may</a:t>
            </a:r>
            <a:r>
              <a:rPr lang="en-US" dirty="0" smtClean="0"/>
              <a:t> </a:t>
            </a:r>
            <a:r>
              <a:rPr lang="en-US" dirty="0"/>
              <a:t>compromise on cost or quality in order to get on –time delivery when they need it</a:t>
            </a:r>
            <a:r>
              <a:rPr lang="en-US" dirty="0" smtClean="0"/>
              <a:t>.</a:t>
            </a:r>
          </a:p>
          <a:p>
            <a:pPr marL="109728" indent="0">
              <a:buNone/>
            </a:pPr>
            <a:endParaRPr lang="en-US" dirty="0"/>
          </a:p>
          <a:p>
            <a:pPr marL="109728" indent="0">
              <a:buNone/>
            </a:pPr>
            <a:r>
              <a:rPr lang="en-US" dirty="0">
                <a:solidFill>
                  <a:srgbClr val="FF0000"/>
                </a:solidFill>
              </a:rPr>
              <a:t>4- Flexibility </a:t>
            </a:r>
            <a:r>
              <a:rPr lang="en-US" dirty="0"/>
              <a:t>A firm must be flexible enough to meet customers' needs. Customers needs may be about service, change in specifications, change in delivery schedule etc.</a:t>
            </a:r>
          </a:p>
        </p:txBody>
      </p:sp>
      <p:sp>
        <p:nvSpPr>
          <p:cNvPr id="4" name="Slide Number Placeholder 3"/>
          <p:cNvSpPr>
            <a:spLocks noGrp="1"/>
          </p:cNvSpPr>
          <p:nvPr>
            <p:ph type="sldNum" sz="quarter" idx="12"/>
          </p:nvPr>
        </p:nvSpPr>
        <p:spPr/>
        <p:txBody>
          <a:bodyPr/>
          <a:lstStyle/>
          <a:p>
            <a:fld id="{791BBA91-D9FC-47CC-913E-E61311D3F80C}" type="slidenum">
              <a:rPr lang="en-US" smtClean="0"/>
              <a:t>6</a:t>
            </a:fld>
            <a:endParaRPr lang="en-US"/>
          </a:p>
        </p:txBody>
      </p:sp>
    </p:spTree>
    <p:extLst>
      <p:ext uri="{BB962C8B-B14F-4D97-AF65-F5344CB8AC3E}">
        <p14:creationId xmlns:p14="http://schemas.microsoft.com/office/powerpoint/2010/main" val="1119250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smtClean="0"/>
              <a:t>"</a:t>
            </a:r>
            <a:r>
              <a:rPr lang="en-US" i="1" dirty="0"/>
              <a:t>Productivity</a:t>
            </a:r>
            <a:r>
              <a:rPr lang="en-US" dirty="0"/>
              <a:t>" is nothing but the reduction in wastage of resources. The resources may be men, machines, material, power, time and building space etc.</a:t>
            </a:r>
          </a:p>
          <a:p>
            <a:pPr marL="109728" indent="0">
              <a:buNone/>
            </a:pPr>
            <a:r>
              <a:rPr lang="en-US" dirty="0"/>
              <a:t>It may also be defined as human Endeavour (Effort) to produce more and more with less and less inputs of resources as a result of which the benefits of production may be distributed more equally among maximum number of people</a:t>
            </a:r>
          </a:p>
        </p:txBody>
      </p:sp>
      <p:sp>
        <p:nvSpPr>
          <p:cNvPr id="4" name="Slide Number Placeholder 3"/>
          <p:cNvSpPr>
            <a:spLocks noGrp="1"/>
          </p:cNvSpPr>
          <p:nvPr>
            <p:ph type="sldNum" sz="quarter" idx="12"/>
          </p:nvPr>
        </p:nvSpPr>
        <p:spPr/>
        <p:txBody>
          <a:bodyPr/>
          <a:lstStyle/>
          <a:p>
            <a:fld id="{791BBA91-D9FC-47CC-913E-E61311D3F80C}" type="slidenum">
              <a:rPr lang="en-US" smtClean="0"/>
              <a:t>7</a:t>
            </a:fld>
            <a:endParaRPr lang="en-US"/>
          </a:p>
        </p:txBody>
      </p:sp>
      <p:sp>
        <p:nvSpPr>
          <p:cNvPr id="5" name="Title 4"/>
          <p:cNvSpPr>
            <a:spLocks noGrp="1"/>
          </p:cNvSpPr>
          <p:nvPr>
            <p:ph type="title"/>
          </p:nvPr>
        </p:nvSpPr>
        <p:spPr/>
        <p:txBody>
          <a:bodyPr>
            <a:normAutofit fontScale="90000"/>
          </a:bodyPr>
          <a:lstStyle/>
          <a:p>
            <a:r>
              <a:rPr lang="en-US" dirty="0"/>
              <a:t>Productivity</a:t>
            </a:r>
            <a:br>
              <a:rPr lang="en-US" dirty="0"/>
            </a:br>
            <a:endParaRPr lang="en-US" dirty="0"/>
          </a:p>
        </p:txBody>
      </p:sp>
    </p:spTree>
    <p:extLst>
      <p:ext uri="{BB962C8B-B14F-4D97-AF65-F5344CB8AC3E}">
        <p14:creationId xmlns:p14="http://schemas.microsoft.com/office/powerpoint/2010/main" val="392180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dirty="0" smtClean="0">
                <a:latin typeface="Times New Roman"/>
              </a:rPr>
              <a:t>Sometimes</a:t>
            </a:r>
            <a:r>
              <a:rPr lang="en-US" sz="2800" dirty="0">
                <a:latin typeface="Times New Roman"/>
              </a:rPr>
              <a:t>, there arises confusion between production and productivity. It is, therefore, necessary to differentiate them, so that there may not be any confusion.</a:t>
            </a:r>
          </a:p>
          <a:p>
            <a:pPr marL="109728" indent="0">
              <a:buNone/>
            </a:pPr>
            <a:r>
              <a:rPr lang="en-US" sz="2800" dirty="0">
                <a:latin typeface="Times New Roman"/>
              </a:rPr>
              <a:t>"Production" of any commodity or service is the volume of output irrespective of the quantity or quality of resources employed to achieve that level of output. Once we put in it element of efficiency with which the resources are employed, we enter the area of productivity</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sp>
        <p:nvSpPr>
          <p:cNvPr id="5" name="Title 4"/>
          <p:cNvSpPr>
            <a:spLocks noGrp="1"/>
          </p:cNvSpPr>
          <p:nvPr>
            <p:ph type="title"/>
          </p:nvPr>
        </p:nvSpPr>
        <p:spPr>
          <a:xfrm>
            <a:off x="381000" y="685800"/>
            <a:ext cx="8229600" cy="639762"/>
          </a:xfrm>
        </p:spPr>
        <p:txBody>
          <a:bodyPr>
            <a:normAutofit fontScale="90000"/>
          </a:bodyPr>
          <a:lstStyle/>
          <a:p>
            <a:pPr marL="365760" lvl="0" indent="-256032">
              <a:spcBef>
                <a:spcPts val="400"/>
              </a:spcBef>
            </a:pPr>
            <a:r>
              <a:rPr lang="en-US" sz="2800" u="sng" dirty="0">
                <a:solidFill>
                  <a:srgbClr val="FF0000"/>
                </a:solidFill>
                <a:effectLst/>
                <a:latin typeface="Times New Roman"/>
                <a:ea typeface="+mn-ea"/>
                <a:cs typeface="+mn-cs"/>
              </a:rPr>
              <a:t>Difference between </a:t>
            </a:r>
            <a:r>
              <a:rPr lang="en-US" sz="2800" i="1" u="sng" dirty="0">
                <a:solidFill>
                  <a:srgbClr val="FF0000"/>
                </a:solidFill>
                <a:effectLst/>
                <a:latin typeface="Times New Roman"/>
                <a:ea typeface="+mn-ea"/>
                <a:cs typeface="+mn-cs"/>
              </a:rPr>
              <a:t>Production </a:t>
            </a:r>
            <a:r>
              <a:rPr lang="en-US" sz="2800" u="sng" dirty="0">
                <a:solidFill>
                  <a:srgbClr val="FF0000"/>
                </a:solidFill>
                <a:effectLst/>
                <a:latin typeface="Times New Roman"/>
                <a:ea typeface="+mn-ea"/>
                <a:cs typeface="+mn-cs"/>
              </a:rPr>
              <a:t>and </a:t>
            </a:r>
            <a:r>
              <a:rPr lang="en-US" sz="2800" i="1" u="sng" dirty="0">
                <a:solidFill>
                  <a:srgbClr val="FF0000"/>
                </a:solidFill>
                <a:effectLst/>
                <a:latin typeface="Times New Roman"/>
                <a:ea typeface="+mn-ea"/>
                <a:cs typeface="+mn-cs"/>
              </a:rPr>
              <a:t>Productivity</a:t>
            </a:r>
            <a:r>
              <a:rPr lang="en-US" sz="2800" i="1" dirty="0">
                <a:solidFill>
                  <a:prstClr val="black"/>
                </a:solidFill>
                <a:effectLst/>
                <a:latin typeface="Times New Roman"/>
                <a:ea typeface="+mn-ea"/>
                <a:cs typeface="+mn-cs"/>
              </a:rPr>
              <a:t/>
            </a:r>
            <a:br>
              <a:rPr lang="en-US" sz="2800" i="1" dirty="0">
                <a:solidFill>
                  <a:prstClr val="black"/>
                </a:solidFill>
                <a:effectLst/>
                <a:latin typeface="Times New Roman"/>
                <a:ea typeface="+mn-ea"/>
                <a:cs typeface="+mn-cs"/>
              </a:rPr>
            </a:br>
            <a:endParaRPr lang="en-US" dirty="0"/>
          </a:p>
        </p:txBody>
      </p:sp>
    </p:spTree>
    <p:extLst>
      <p:ext uri="{BB962C8B-B14F-4D97-AF65-F5344CB8AC3E}">
        <p14:creationId xmlns:p14="http://schemas.microsoft.com/office/powerpoint/2010/main" val="3507679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70000" lnSpcReduction="20000"/>
          </a:bodyPr>
          <a:lstStyle/>
          <a:p>
            <a:pPr marL="109728" indent="0">
              <a:buNone/>
            </a:pPr>
            <a:endParaRPr lang="en-US" dirty="0" smtClean="0"/>
          </a:p>
          <a:p>
            <a:pPr marL="109728" indent="0">
              <a:buNone/>
            </a:pPr>
            <a:r>
              <a:rPr lang="en-US" dirty="0" smtClean="0"/>
              <a:t>A </a:t>
            </a:r>
            <a:r>
              <a:rPr lang="en-US" dirty="0"/>
              <a:t>good industrial management is that which can steer through different problems and is capable of achieving its fixed targets. Some of the important qualities of the management are:</a:t>
            </a:r>
          </a:p>
          <a:p>
            <a:pPr marL="109728" indent="0">
              <a:buNone/>
            </a:pPr>
            <a:endParaRPr lang="en-US" dirty="0" smtClean="0"/>
          </a:p>
          <a:p>
            <a:pPr marL="109728" indent="0">
              <a:buNone/>
            </a:pPr>
            <a:r>
              <a:rPr lang="en-US" dirty="0" smtClean="0"/>
              <a:t>1- </a:t>
            </a:r>
            <a:r>
              <a:rPr lang="en-US" dirty="0"/>
              <a:t>Collection and analysis of data. It should go on collecting the data about the products, its manufacturing including trends of sales, availability of raw materials etc</a:t>
            </a:r>
            <a:r>
              <a:rPr lang="en-US" dirty="0" smtClean="0"/>
              <a:t>.</a:t>
            </a:r>
          </a:p>
          <a:p>
            <a:pPr marL="109728" indent="0">
              <a:buNone/>
            </a:pPr>
            <a:endParaRPr lang="en-US" dirty="0"/>
          </a:p>
          <a:p>
            <a:pPr marL="109728" indent="0">
              <a:buNone/>
            </a:pPr>
            <a:r>
              <a:rPr lang="en-US" dirty="0"/>
              <a:t>2- Proper research. It should have properly equipped research wing</a:t>
            </a:r>
            <a:r>
              <a:rPr lang="en-US" dirty="0" smtClean="0"/>
              <a:t>.</a:t>
            </a:r>
          </a:p>
          <a:p>
            <a:pPr marL="109728" indent="0">
              <a:buNone/>
            </a:pPr>
            <a:endParaRPr lang="en-US" dirty="0"/>
          </a:p>
          <a:p>
            <a:pPr marL="109728" indent="0">
              <a:buNone/>
            </a:pPr>
            <a:r>
              <a:rPr lang="en-US" dirty="0"/>
              <a:t>3- Not too-rigid. Management should always be prepared to review its decisions</a:t>
            </a:r>
            <a:r>
              <a:rPr lang="en-US" dirty="0" smtClean="0"/>
              <a:t>.</a:t>
            </a:r>
          </a:p>
          <a:p>
            <a:pPr marL="109728" indent="0">
              <a:buNone/>
            </a:pPr>
            <a:endParaRPr lang="en-US" dirty="0"/>
          </a:p>
          <a:p>
            <a:pPr marL="109728" indent="0">
              <a:buNone/>
            </a:pPr>
            <a:r>
              <a:rPr lang="en-US" dirty="0"/>
              <a:t>4- Not too much centralization. As far as possible management should avoid over centralization.</a:t>
            </a:r>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
        <p:nvSpPr>
          <p:cNvPr id="5" name="Title 4"/>
          <p:cNvSpPr>
            <a:spLocks noGrp="1"/>
          </p:cNvSpPr>
          <p:nvPr>
            <p:ph type="title"/>
          </p:nvPr>
        </p:nvSpPr>
        <p:spPr/>
        <p:txBody>
          <a:bodyPr>
            <a:normAutofit fontScale="90000"/>
          </a:bodyPr>
          <a:lstStyle/>
          <a:p>
            <a:r>
              <a:rPr lang="en-US" sz="3100" dirty="0">
                <a:solidFill>
                  <a:srgbClr val="FF0000"/>
                </a:solidFill>
                <a:latin typeface="Times New Roman" panose="02020603050405020304" pitchFamily="18" charset="0"/>
                <a:cs typeface="Times New Roman" panose="02020603050405020304" pitchFamily="18" charset="0"/>
              </a:rPr>
              <a:t>Qualities of good industrial management</a:t>
            </a:r>
            <a:r>
              <a:rPr lang="en-US" dirty="0"/>
              <a:t/>
            </a:r>
            <a:br>
              <a:rPr lang="en-US" dirty="0"/>
            </a:br>
            <a:endParaRPr lang="en-US" dirty="0"/>
          </a:p>
        </p:txBody>
      </p:sp>
    </p:spTree>
    <p:extLst>
      <p:ext uri="{BB962C8B-B14F-4D97-AF65-F5344CB8AC3E}">
        <p14:creationId xmlns:p14="http://schemas.microsoft.com/office/powerpoint/2010/main" val="10248923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TotalTime>
  <Words>723</Words>
  <Application>Microsoft Office PowerPoint</Application>
  <PresentationFormat>On-screen Show (4:3)</PresentationFormat>
  <Paragraphs>59</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Industrial Engineering &amp; Management lesson(4)</vt:lpstr>
      <vt:lpstr>PowerPoint Presentation</vt:lpstr>
      <vt:lpstr>PowerPoint Presentation</vt:lpstr>
      <vt:lpstr>PowerPoint Presentation</vt:lpstr>
      <vt:lpstr>PowerPoint Presentation</vt:lpstr>
      <vt:lpstr>PowerPoint Presentation</vt:lpstr>
      <vt:lpstr>Productivity </vt:lpstr>
      <vt:lpstr>Difference between Production and Productivity </vt:lpstr>
      <vt:lpstr>Qualities of good industrial management </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3</cp:revision>
  <dcterms:created xsi:type="dcterms:W3CDTF">2018-12-06T21:07:24Z</dcterms:created>
  <dcterms:modified xsi:type="dcterms:W3CDTF">2018-12-11T09:21:12Z</dcterms:modified>
</cp:coreProperties>
</file>